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3" r:id="rId1"/>
  </p:sldMasterIdLst>
  <p:notesMasterIdLst>
    <p:notesMasterId r:id="rId31"/>
  </p:notesMasterIdLst>
  <p:handoutMasterIdLst>
    <p:handoutMasterId r:id="rId32"/>
  </p:handoutMasterIdLst>
  <p:sldIdLst>
    <p:sldId id="257" r:id="rId2"/>
    <p:sldId id="600" r:id="rId3"/>
    <p:sldId id="601" r:id="rId4"/>
    <p:sldId id="602" r:id="rId5"/>
    <p:sldId id="626" r:id="rId6"/>
    <p:sldId id="629" r:id="rId7"/>
    <p:sldId id="631" r:id="rId8"/>
    <p:sldId id="630" r:id="rId9"/>
    <p:sldId id="632" r:id="rId10"/>
    <p:sldId id="604" r:id="rId11"/>
    <p:sldId id="605" r:id="rId12"/>
    <p:sldId id="585" r:id="rId13"/>
    <p:sldId id="643" r:id="rId14"/>
    <p:sldId id="644" r:id="rId15"/>
    <p:sldId id="645" r:id="rId16"/>
    <p:sldId id="642" r:id="rId17"/>
    <p:sldId id="641" r:id="rId18"/>
    <p:sldId id="531" r:id="rId19"/>
    <p:sldId id="633" r:id="rId20"/>
    <p:sldId id="634" r:id="rId21"/>
    <p:sldId id="627" r:id="rId22"/>
    <p:sldId id="635" r:id="rId23"/>
    <p:sldId id="636" r:id="rId24"/>
    <p:sldId id="628" r:id="rId25"/>
    <p:sldId id="637" r:id="rId26"/>
    <p:sldId id="638" r:id="rId27"/>
    <p:sldId id="639" r:id="rId28"/>
    <p:sldId id="640" r:id="rId29"/>
    <p:sldId id="537" r:id="rId30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9443" autoAdjust="0"/>
    <p:restoredTop sz="86364" autoAdjust="0"/>
  </p:normalViewPr>
  <p:slideViewPr>
    <p:cSldViewPr snapToGrid="0">
      <p:cViewPr varScale="1">
        <p:scale>
          <a:sx n="67" d="100"/>
          <a:sy n="67" d="100"/>
        </p:scale>
        <p:origin x="-1492" y="-76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50" d="100"/>
        <a:sy n="150" d="100"/>
      </p:scale>
      <p:origin x="0" y="10912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0"/>
        <p:guide pos="214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/>
            </a:lvl1pPr>
          </a:lstStyle>
          <a:p>
            <a:pPr lvl="0">
              <a:defRPr/>
            </a:pPr>
            <a:fld id="{207F23D9-DF40-4811-9C78-A2E2A32398DD}" type="datetime1">
              <a:rPr lang="ko-KR" altLang="en-US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 lvl="0">
                <a:defRPr/>
              </a:pPr>
              <a:t>2021-11-19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/>
            </a:lvl1pPr>
          </a:lstStyle>
          <a:p>
            <a:pPr lvl="0">
              <a:defRPr/>
            </a:pPr>
            <a:fld id="{4DD6E7B0-61C4-474B-96F1-99E4547EAD79}" type="slidenum">
              <a:rPr lang="ko-KR" altLang="en-US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 lvl="0">
                <a:defRPr/>
              </a:pPr>
              <a:t>‹#›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pPr>
              <a:defRPr/>
            </a:pPr>
            <a:fld id="{F3AF6795-A612-454E-AF7A-9192B1BEBB13}" type="datetime1">
              <a:rPr lang="ko-KR" altLang="en-US" smtClean="0"/>
              <a:pPr>
                <a:defRPr/>
              </a:pPr>
              <a:t>2021-11-19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>
            <a:normAutofit/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pPr>
              <a:defRPr/>
            </a:pPr>
            <a:fld id="{A0A51D67-0C14-4576-BCC5-A508196B7BB5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01548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09580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25070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518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38291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12800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27086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88256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0391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29976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3088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09832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2021-11-19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2021-11-19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2021-11-19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2pPr>
            <a:lvl3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3pPr>
            <a:lvl4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4pPr>
            <a:lvl5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2021-11-19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cailab\Desktop\2021&#45380;%2011&#50900;%2020&#51068;%20&#51088;&#47308;\20211116_105215.mp4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cailab\Desktop\2021&#45380;%2011&#50900;%2020&#51068;%20&#51088;&#47308;\20211115_150707.mp4" TargetMode="External"/><Relationship Id="rId6" Type="http://schemas.openxmlformats.org/officeDocument/2006/relationships/image" Target="../media/image39.png"/><Relationship Id="rId5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microsoft.com/office/2007/relationships/media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microsoft.com/office/2007/relationships/media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용접로봇 자동화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용접로봇팀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김태준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하현진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서승훈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정태수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전재훈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7626B73-C0E6-4FF6-8368-9AE7DB7A2274}"/>
              </a:ext>
            </a:extLst>
          </p:cNvPr>
          <p:cNvCxnSpPr/>
          <p:nvPr/>
        </p:nvCxnSpPr>
        <p:spPr>
          <a:xfrm>
            <a:off x="364803" y="5218238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40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이후 진행 계획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33" name="TextBox 6"/>
          <p:cNvSpPr txBox="1"/>
          <p:nvPr/>
        </p:nvSpPr>
        <p:spPr>
          <a:xfrm>
            <a:off x="364803" y="1280206"/>
            <a:ext cx="9120487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1. Image 1.0 Scale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결과 확인 및 분석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2. Hybrid Loss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function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전이학습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3. Plane SVD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벡터 각도 적용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4. Data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추가 촬영 및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augmentation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적용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5.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Keras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환경에서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Unet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3+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기존의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Unet3+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이외에 다른 모델을 찾아 그 모델로 학습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6. AI Application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논문들을 찾아보며 데이터 적용 및 추가 사례들을 조사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/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sz="3300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용접 불량 검사</a:t>
              </a: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2021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>
                  <a:latin typeface="+mj-lt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799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advTm="2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842D489-1E22-4BAC-A4E7-CB30C20D43FB}"/>
              </a:ext>
            </a:extLst>
          </p:cNvPr>
          <p:cNvSpPr txBox="1"/>
          <p:nvPr/>
        </p:nvSpPr>
        <p:spPr>
          <a:xfrm>
            <a:off x="856230" y="1454878"/>
            <a:ext cx="76664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1.1.1 Real-Time Measurement of Width and Height of Weld Beads in GMAW </a:t>
            </a:r>
            <a:r>
              <a:rPr lang="en-US" sz="1400" b="1" dirty="0" smtClean="0"/>
              <a:t>Processes</a:t>
            </a:r>
            <a:endParaRPr lang="en-US" sz="1400" b="1" dirty="0"/>
          </a:p>
          <a:p>
            <a:endParaRPr lang="en-US" sz="1400" b="1" dirty="0"/>
          </a:p>
          <a:p>
            <a:r>
              <a:rPr lang="en-US" sz="1400" b="1" dirty="0" smtClean="0"/>
              <a:t>1) projective transformation : </a:t>
            </a:r>
            <a:r>
              <a:rPr lang="ko-KR" altLang="en-US" sz="1400" b="1" dirty="0" smtClean="0"/>
              <a:t>기존의 이미지를 다른 시야에서의 이미지로 변환</a:t>
            </a:r>
            <a:endParaRPr lang="en-US" altLang="ko-KR" sz="1400" b="1" dirty="0"/>
          </a:p>
          <a:p>
            <a:r>
              <a:rPr lang="en-US" sz="1400" b="1" dirty="0" smtClean="0"/>
              <a:t>2) </a:t>
            </a:r>
            <a:r>
              <a:rPr lang="en-US" sz="1400" b="1" dirty="0" err="1" smtClean="0"/>
              <a:t>homography</a:t>
            </a:r>
            <a:r>
              <a:rPr lang="en-US" sz="1400" b="1" dirty="0" smtClean="0"/>
              <a:t> matrix : </a:t>
            </a:r>
            <a:r>
              <a:rPr lang="ko-KR" altLang="en-US" sz="1400" b="1" dirty="0" smtClean="0"/>
              <a:t>이미지 변환 정보를 담고 있는 </a:t>
            </a:r>
            <a:r>
              <a:rPr lang="en-US" altLang="ko-KR" sz="1400" b="1" dirty="0" smtClean="0"/>
              <a:t>matrix</a:t>
            </a:r>
            <a:endParaRPr lang="en-US" sz="1400" b="1" dirty="0" smtClean="0"/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653903" y="596813"/>
            <a:ext cx="7783033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717130" y="711013"/>
            <a:ext cx="3934755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9493" y="5647801"/>
            <a:ext cx="1441048" cy="114162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1153307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 </a:t>
            </a:r>
            <a:r>
              <a:rPr lang="ko-KR" altLang="en-US" sz="16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형상 측정 방법 조사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58" y="3236494"/>
            <a:ext cx="3168792" cy="1137787"/>
          </a:xfrm>
          <a:prstGeom prst="rect">
            <a:avLst/>
          </a:prstGeom>
        </p:spPr>
      </p:pic>
      <p:pic>
        <p:nvPicPr>
          <p:cNvPr id="5" name="Picture 2" descr="Sensors 16 01500 g004 10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5177" y="3077365"/>
            <a:ext cx="2998659" cy="166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28457" y="4374281"/>
            <a:ext cx="201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P’ = H*P  </a:t>
            </a:r>
            <a:endParaRPr lang="ko-KR" altLang="en-US" b="1" i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4641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842D489-1E22-4BAC-A4E7-CB30C20D43FB}"/>
              </a:ext>
            </a:extLst>
          </p:cNvPr>
          <p:cNvSpPr txBox="1"/>
          <p:nvPr/>
        </p:nvSpPr>
        <p:spPr>
          <a:xfrm>
            <a:off x="856230" y="1454878"/>
            <a:ext cx="76664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1.1.1 Real-Time Measurement of Width and Height of Weld Beads in GMAW </a:t>
            </a:r>
            <a:r>
              <a:rPr lang="en-US" sz="1400" b="1" dirty="0" smtClean="0"/>
              <a:t>Processes</a:t>
            </a:r>
            <a:endParaRPr lang="en-US" sz="1400" b="1" dirty="0"/>
          </a:p>
          <a:p>
            <a:endParaRPr lang="en-US" sz="1400" b="1" dirty="0" smtClean="0"/>
          </a:p>
          <a:p>
            <a:r>
              <a:rPr lang="en-US" altLang="ko-KR" sz="1400" b="1" dirty="0" smtClean="0"/>
              <a:t>3) </a:t>
            </a:r>
            <a:r>
              <a:rPr lang="en-US" altLang="ko-KR" sz="1400" b="1" dirty="0" err="1" smtClean="0"/>
              <a:t>homography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계산을 위한 </a:t>
            </a:r>
            <a:r>
              <a:rPr lang="en-US" altLang="ko-KR" sz="1400" b="1" dirty="0" smtClean="0"/>
              <a:t>reference point 4</a:t>
            </a:r>
            <a:r>
              <a:rPr lang="ko-KR" altLang="en-US" sz="1400" b="1" dirty="0" smtClean="0"/>
              <a:t>개 선정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4) SVD</a:t>
            </a:r>
            <a:r>
              <a:rPr lang="ko-KR" altLang="en-US" sz="1400" b="1" dirty="0" smtClean="0"/>
              <a:t>를 적용해서 </a:t>
            </a:r>
            <a:r>
              <a:rPr lang="en-US" altLang="ko-KR" sz="1400" b="1" dirty="0" err="1" smtClean="0"/>
              <a:t>homography</a:t>
            </a:r>
            <a:r>
              <a:rPr lang="en-US" altLang="ko-KR" sz="1400" b="1" dirty="0" smtClean="0"/>
              <a:t> matrix </a:t>
            </a:r>
            <a:r>
              <a:rPr lang="ko-KR" altLang="en-US" sz="1400" b="1" dirty="0" smtClean="0"/>
              <a:t>구함</a:t>
            </a:r>
            <a:endParaRPr lang="en-US" altLang="ko-KR" sz="1400" b="1" dirty="0" smtClean="0"/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653903" y="596813"/>
            <a:ext cx="7783033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717130" y="711013"/>
            <a:ext cx="3934755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9493" y="5647801"/>
            <a:ext cx="1441048" cy="114162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1153307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 </a:t>
            </a:r>
            <a:r>
              <a:rPr lang="ko-KR" altLang="en-US" sz="16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형상 측정 방법 조사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825" y="3401301"/>
            <a:ext cx="3197107" cy="19857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419" y="3267049"/>
            <a:ext cx="3498879" cy="200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8570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842D489-1E22-4BAC-A4E7-CB30C20D43FB}"/>
              </a:ext>
            </a:extLst>
          </p:cNvPr>
          <p:cNvSpPr txBox="1"/>
          <p:nvPr/>
        </p:nvSpPr>
        <p:spPr>
          <a:xfrm>
            <a:off x="856230" y="1454878"/>
            <a:ext cx="76664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1.1.1 Real-Time Measurement of Width and Height of Weld Beads in GMAW </a:t>
            </a:r>
            <a:r>
              <a:rPr lang="en-US" sz="1400" b="1" dirty="0" smtClean="0"/>
              <a:t>Processes</a:t>
            </a:r>
            <a:endParaRPr lang="en-US" sz="1400" b="1" dirty="0"/>
          </a:p>
          <a:p>
            <a:endParaRPr lang="en-US" sz="1400" b="1" dirty="0" smtClean="0"/>
          </a:p>
          <a:p>
            <a:r>
              <a:rPr lang="en-US" altLang="ko-KR" sz="1400" b="1" dirty="0" smtClean="0"/>
              <a:t>5) threshold</a:t>
            </a:r>
            <a:r>
              <a:rPr lang="ko-KR" altLang="en-US" sz="1400" b="1" dirty="0" smtClean="0"/>
              <a:t>를 적용하여 이미지 변환</a:t>
            </a:r>
            <a:endParaRPr lang="en-US" altLang="ko-KR" sz="1400" b="1" dirty="0" smtClean="0"/>
          </a:p>
          <a:p>
            <a:pPr marL="342900" indent="-342900">
              <a:buFontTx/>
              <a:buAutoNum type="arabicParenR"/>
            </a:pPr>
            <a:endParaRPr lang="en-US" altLang="ko-KR" sz="1400" b="1" dirty="0" smtClean="0"/>
          </a:p>
          <a:p>
            <a:pPr marL="342900" indent="-342900">
              <a:buFontTx/>
              <a:buAutoNum type="arabicParenR"/>
            </a:pPr>
            <a:endParaRPr lang="en-US" altLang="ko-KR" sz="1400" b="1" dirty="0" smtClean="0"/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653903" y="596813"/>
            <a:ext cx="7783033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717130" y="711013"/>
            <a:ext cx="3934755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9493" y="5647801"/>
            <a:ext cx="1441048" cy="114162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1153307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 </a:t>
            </a:r>
            <a:r>
              <a:rPr lang="ko-KR" altLang="en-US" sz="16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형상 측정 방법 조사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054" name="Picture 6" descr="Sensors 16 01500 g003 10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40219" y="2651220"/>
            <a:ext cx="5810400" cy="16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3999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842D489-1E22-4BAC-A4E7-CB30C20D43FB}"/>
              </a:ext>
            </a:extLst>
          </p:cNvPr>
          <p:cNvSpPr txBox="1"/>
          <p:nvPr/>
        </p:nvSpPr>
        <p:spPr>
          <a:xfrm>
            <a:off x="856230" y="1454878"/>
            <a:ext cx="76664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1.1.1 Real-Time Measurement of Width and Height of Weld Beads in GMAW </a:t>
            </a:r>
            <a:r>
              <a:rPr lang="en-US" sz="1400" b="1" dirty="0" smtClean="0"/>
              <a:t>Processes</a:t>
            </a:r>
            <a:endParaRPr lang="en-US" sz="1400" b="1" dirty="0"/>
          </a:p>
          <a:p>
            <a:endParaRPr lang="en-US" sz="1400" b="1" dirty="0" smtClean="0"/>
          </a:p>
          <a:p>
            <a:r>
              <a:rPr lang="en-US" altLang="ko-KR" sz="1400" b="1" dirty="0" smtClean="0"/>
              <a:t>6) weld pool</a:t>
            </a:r>
            <a:r>
              <a:rPr lang="ko-KR" altLang="en-US" sz="1400" b="1" dirty="0" smtClean="0"/>
              <a:t>의 </a:t>
            </a:r>
            <a:r>
              <a:rPr lang="ko-KR" altLang="en-US" sz="1400" b="1" dirty="0" err="1" smtClean="0"/>
              <a:t>최상단과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최하단을</a:t>
            </a:r>
            <a:r>
              <a:rPr lang="ko-KR" altLang="en-US" sz="1400" b="1" dirty="0" smtClean="0"/>
              <a:t> 변환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두께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너비 측정</a:t>
            </a:r>
            <a:endParaRPr lang="en-US" altLang="ko-KR" sz="1400" b="1" dirty="0" smtClean="0"/>
          </a:p>
          <a:p>
            <a:pPr marL="342900" indent="-342900">
              <a:buFontTx/>
              <a:buAutoNum type="arabicParenR"/>
            </a:pPr>
            <a:endParaRPr lang="en-US" altLang="ko-KR" sz="1400" b="1" dirty="0" smtClean="0"/>
          </a:p>
          <a:p>
            <a:pPr marL="342900" indent="-342900">
              <a:buFontTx/>
              <a:buAutoNum type="arabicParenR"/>
            </a:pPr>
            <a:endParaRPr lang="en-US" altLang="ko-KR" sz="1400" b="1" dirty="0" smtClean="0"/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653903" y="596813"/>
            <a:ext cx="7783033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717130" y="711013"/>
            <a:ext cx="3934755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9493" y="5647801"/>
            <a:ext cx="1441048" cy="114162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1153307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 </a:t>
            </a:r>
            <a:r>
              <a:rPr lang="ko-KR" altLang="en-US" sz="16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형상 측정 방법 조사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074" name="Picture 2" descr="Sensors 16 01500 g007 10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40231" y="2921938"/>
            <a:ext cx="2848248" cy="27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nsors 16 01500 g006 10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0760" y="2921938"/>
            <a:ext cx="2848248" cy="27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6662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0711755B-16BE-BD4D-AAAA-84EA05A677A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9457" y="1615878"/>
          <a:ext cx="7782047" cy="2736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426">
                  <a:extLst>
                    <a:ext uri="{9D8B030D-6E8A-4147-A177-3AD203B41FA5}">
                      <a16:colId xmlns:a16="http://schemas.microsoft.com/office/drawing/2014/main" xmlns="" val="1132602965"/>
                    </a:ext>
                  </a:extLst>
                </a:gridCol>
                <a:gridCol w="1413597">
                  <a:extLst>
                    <a:ext uri="{9D8B030D-6E8A-4147-A177-3AD203B41FA5}">
                      <a16:colId xmlns:a16="http://schemas.microsoft.com/office/drawing/2014/main" xmlns="" val="2878691766"/>
                    </a:ext>
                  </a:extLst>
                </a:gridCol>
                <a:gridCol w="1945512">
                  <a:extLst>
                    <a:ext uri="{9D8B030D-6E8A-4147-A177-3AD203B41FA5}">
                      <a16:colId xmlns:a16="http://schemas.microsoft.com/office/drawing/2014/main" xmlns="" val="1650475817"/>
                    </a:ext>
                  </a:extLst>
                </a:gridCol>
                <a:gridCol w="1945512">
                  <a:extLst>
                    <a:ext uri="{9D8B030D-6E8A-4147-A177-3AD203B41FA5}">
                      <a16:colId xmlns:a16="http://schemas.microsoft.com/office/drawing/2014/main" xmlns="" val="3273935478"/>
                    </a:ext>
                  </a:extLst>
                </a:gridCol>
              </a:tblGrid>
              <a:tr h="547397">
                <a:tc>
                  <a:txBody>
                    <a:bodyPr/>
                    <a:lstStyle/>
                    <a:p>
                      <a:pPr algn="ctr"/>
                      <a:r>
                        <a:rPr lang="x-none" sz="1400" dirty="0"/>
                        <a:t>제품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400" dirty="0"/>
                        <a:t>가격(만원</a:t>
                      </a:r>
                      <a:r>
                        <a:rPr lang="en-US" altLang="ko-KR" sz="1400" dirty="0"/>
                        <a:t>)</a:t>
                      </a:r>
                      <a:endParaRPr lang="x-non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400" dirty="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4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55850653"/>
                  </a:ext>
                </a:extLst>
              </a:tr>
              <a:tr h="547397">
                <a:tc>
                  <a:txBody>
                    <a:bodyPr/>
                    <a:lstStyle/>
                    <a:p>
                      <a:pPr algn="ctr"/>
                      <a:r>
                        <a:rPr lang="x-none" sz="1400" dirty="0"/>
                        <a:t>GEKKO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5000~</a:t>
                      </a:r>
                      <a:endParaRPr lang="x-none" sz="14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주</a:t>
                      </a:r>
                      <a:r>
                        <a:rPr lang="en-US" altLang="ko-KR" sz="1400" dirty="0"/>
                        <a:t>)</a:t>
                      </a:r>
                      <a:r>
                        <a:rPr lang="x-none" sz="1400" dirty="0"/>
                        <a:t>큐넥스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/>
                        <a:t>P</a:t>
                      </a:r>
                      <a:r>
                        <a:rPr lang="x-none" altLang="ko-KR" sz="1400" dirty="0"/>
                        <a:t>ortable UT </a:t>
                      </a:r>
                      <a:r>
                        <a:rPr lang="ko-KR" altLang="en-US" sz="1400" dirty="0"/>
                        <a:t>장비</a:t>
                      </a:r>
                      <a:endParaRPr lang="en-US" altLang="ko-KR" sz="1400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dirty="0"/>
                        <a:t>고성능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43296268"/>
                  </a:ext>
                </a:extLst>
              </a:tr>
              <a:tr h="547397">
                <a:tc>
                  <a:txBody>
                    <a:bodyPr/>
                    <a:lstStyle/>
                    <a:p>
                      <a:pPr algn="ctr"/>
                      <a:r>
                        <a:rPr lang="x-none" sz="1400" dirty="0"/>
                        <a:t>MENTIS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3000~5000</a:t>
                      </a:r>
                      <a:endParaRPr lang="x-none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dirty="0"/>
                        <a:t>P</a:t>
                      </a:r>
                      <a:r>
                        <a:rPr lang="x-none" altLang="ko-KR" sz="1400" dirty="0"/>
                        <a:t>ortable UT </a:t>
                      </a:r>
                      <a:r>
                        <a:rPr lang="ko-KR" altLang="en-US" sz="1400" dirty="0"/>
                        <a:t>장비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보급형 장비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2603142"/>
                  </a:ext>
                </a:extLst>
              </a:tr>
              <a:tr h="547397">
                <a:tc>
                  <a:txBody>
                    <a:bodyPr/>
                    <a:lstStyle/>
                    <a:p>
                      <a:pPr algn="ctr"/>
                      <a:r>
                        <a:rPr lang="x-none" sz="1400"/>
                        <a:t>PANTHER</a:t>
                      </a:r>
                      <a:endParaRPr lang="x-non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400" dirty="0"/>
                        <a:t>10000~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altLang="ko-KR" sz="1400" dirty="0"/>
                        <a:t>PC </a:t>
                      </a:r>
                      <a:r>
                        <a:rPr lang="ko-KR" altLang="en-US" sz="1400" dirty="0"/>
                        <a:t>연동 장비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81439029"/>
                  </a:ext>
                </a:extLst>
              </a:tr>
              <a:tr h="547397">
                <a:tc>
                  <a:txBody>
                    <a:bodyPr/>
                    <a:lstStyle/>
                    <a:p>
                      <a:pPr algn="ctr"/>
                      <a:r>
                        <a:rPr lang="x-none" sz="1400" dirty="0"/>
                        <a:t>UEE953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400" dirty="0"/>
                        <a:t>340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주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 err="1"/>
                        <a:t>찬주테크</a:t>
                      </a:r>
                      <a:endParaRPr lang="x-non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x-none" sz="1400" dirty="0"/>
                        <a:t>교육용 제품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35122169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xmlns="" id="{9F729DD6-6051-0B4F-9F9C-7B3A8AA43E56}"/>
              </a:ext>
            </a:extLst>
          </p:cNvPr>
          <p:cNvSpPr txBox="1"/>
          <p:nvPr/>
        </p:nvSpPr>
        <p:spPr>
          <a:xfrm>
            <a:off x="549457" y="4393493"/>
            <a:ext cx="5411505" cy="2174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  <a:defRPr/>
            </a:pPr>
            <a:r>
              <a:rPr lang="ko-KR" altLang="en-US" sz="1400" dirty="0" err="1"/>
              <a:t>큐넥스</a:t>
            </a:r>
            <a:r>
              <a:rPr lang="ko-KR" altLang="en-US" sz="1400" dirty="0"/>
              <a:t> 제품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dirty="0"/>
              <a:t>제품 사용법에 대한 교육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dirty="0"/>
              <a:t>제품 구매 전 방문을 통해 성능 등을 미리 확인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800" dirty="0"/>
          </a:p>
          <a:p>
            <a:pPr marL="342900" indent="-342900">
              <a:lnSpc>
                <a:spcPct val="150000"/>
              </a:lnSpc>
              <a:buAutoNum type="arabicParenR" startAt="2"/>
              <a:defRPr/>
            </a:pPr>
            <a:r>
              <a:rPr lang="en-US" altLang="ko-KR" sz="1400" dirty="0"/>
              <a:t>UEE </a:t>
            </a:r>
            <a:r>
              <a:rPr lang="ko-KR" altLang="en-US" sz="1400" dirty="0"/>
              <a:t>제품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-    300</a:t>
            </a:r>
            <a:r>
              <a:rPr lang="ko-KR" altLang="en-US" sz="1400" dirty="0"/>
              <a:t>만원대의 제품 생산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400" dirty="0"/>
              <a:t>“(</a:t>
            </a:r>
            <a:r>
              <a:rPr lang="ko-KR" altLang="en-US" sz="1400" dirty="0"/>
              <a:t>주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찬주테크</a:t>
            </a:r>
            <a:r>
              <a:rPr lang="en-US" altLang="ko-KR" sz="1400" dirty="0"/>
              <a:t>”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통한 구매 및 </a:t>
            </a:r>
            <a:r>
              <a:rPr lang="en-US" altLang="ko-KR" sz="1400" dirty="0"/>
              <a:t>A/S </a:t>
            </a:r>
            <a:r>
              <a:rPr lang="ko-KR" altLang="en-US" sz="1400" dirty="0"/>
              <a:t>가능</a:t>
            </a:r>
            <a:r>
              <a:rPr lang="en-US" altLang="ko-KR" sz="1400" dirty="0"/>
              <a:t>, </a:t>
            </a:r>
            <a:r>
              <a:rPr lang="ko-KR" altLang="en-US" sz="1400" dirty="0"/>
              <a:t>사용법 교육 불가</a:t>
            </a:r>
            <a:endParaRPr lang="en-US" altLang="ko-KR" sz="14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AB715A53-53FA-7D48-91DF-7F90A76696CD}"/>
              </a:ext>
            </a:extLst>
          </p:cNvPr>
          <p:cNvSpPr txBox="1">
            <a:spLocks/>
          </p:cNvSpPr>
          <p:nvPr/>
        </p:nvSpPr>
        <p:spPr>
          <a:xfrm>
            <a:off x="364803" y="696185"/>
            <a:ext cx="3934755" cy="435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+mj-cs"/>
              </a:defRPr>
            </a:lvl1pPr>
          </a:lstStyle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이번주 작업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89AF9EDC-2073-074E-97C0-EDDF576C65B7}"/>
              </a:ext>
            </a:extLst>
          </p:cNvPr>
          <p:cNvSpPr txBox="1">
            <a:spLocks/>
          </p:cNvSpPr>
          <p:nvPr/>
        </p:nvSpPr>
        <p:spPr>
          <a:xfrm>
            <a:off x="456857" y="1158989"/>
            <a:ext cx="5683670" cy="30157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1.2 </a:t>
            </a:r>
            <a:r>
              <a:rPr lang="ko-KR" altLang="en-US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초음파 </a:t>
            </a:r>
            <a:r>
              <a:rPr lang="ko-KR" altLang="en-US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탐상기</a:t>
            </a:r>
            <a:r>
              <a:rPr lang="ko-KR" altLang="en-US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조사 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3991656"/>
      </p:ext>
    </p:extLst>
  </p:cSld>
  <p:clrMapOvr>
    <a:masterClrMapping/>
  </p:clrMapOvr>
  <p:transition advTm="5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842D489-1E22-4BAC-A4E7-CB30C20D43FB}"/>
              </a:ext>
            </a:extLst>
          </p:cNvPr>
          <p:cNvSpPr txBox="1"/>
          <p:nvPr/>
        </p:nvSpPr>
        <p:spPr>
          <a:xfrm>
            <a:off x="856230" y="1454878"/>
            <a:ext cx="766644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DQN </a:t>
            </a:r>
            <a:r>
              <a:rPr lang="ko-KR" altLang="en-US" sz="1600" dirty="0" smtClean="0"/>
              <a:t>학습 예정</a:t>
            </a:r>
            <a:endParaRPr lang="en-US" sz="1600" dirty="0"/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653903" y="596813"/>
            <a:ext cx="7783033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717130" y="711013"/>
            <a:ext cx="3934755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 smtClean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100" b="1" spc="-113" dirty="0" smtClean="0">
                <a:solidFill>
                  <a:schemeClr val="accent4">
                    <a:lumMod val="50000"/>
                  </a:schemeClr>
                </a:solidFill>
              </a:rPr>
              <a:t>다음주 계획</a:t>
            </a:r>
            <a:endParaRPr lang="ko-KR" altLang="en-US" sz="2100" b="1" spc="-113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9493" y="5647801"/>
            <a:ext cx="1441048" cy="114162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1153307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2.1 </a:t>
            </a:r>
            <a:r>
              <a:rPr lang="ko-KR" altLang="en-US" sz="1600" b="1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강화학습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학습</a:t>
            </a: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717130" y="2170473"/>
            <a:ext cx="4764683" cy="4356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2.2 P</a:t>
            </a: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rojective transformation </a:t>
            </a:r>
            <a:r>
              <a:rPr lang="ko-KR" altLang="en-US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적용 </a:t>
            </a:r>
            <a:r>
              <a:rPr lang="en-US" altLang="ko-KR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5825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로봇 </a:t>
              </a:r>
              <a:r>
                <a:rPr lang="en-US" altLang="ko-KR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Calibration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3" name="그룹 24">
              <a:extLst>
                <a:ext uri="{FF2B5EF4-FFF2-40B4-BE49-F238E27FC236}">
                  <a16:creationId xmlns:a16="http://schemas.microsoft.com/office/drawing/2014/main" xmlns="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xmlns="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40037321"/>
      </p:ext>
    </p:extLst>
  </p:cSld>
  <p:clrMapOvr>
    <a:masterClrMapping/>
  </p:clrMapOvr>
  <p:transition advTm="297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605354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en-US" altLang="ko-KR" sz="2800" b="1" dirty="0">
                <a:solidFill>
                  <a:srgbClr val="3D3C3E"/>
                </a:solidFill>
              </a:rPr>
              <a:t>Robot Parameter </a:t>
            </a:r>
            <a:r>
              <a:rPr lang="ko-KR" altLang="en-US" sz="2800" b="1" dirty="0">
                <a:solidFill>
                  <a:srgbClr val="3D3C3E"/>
                </a:solidFill>
              </a:rPr>
              <a:t>고유진동으로 인한</a:t>
            </a:r>
            <a:r>
              <a:rPr lang="en-US" altLang="ko-KR" sz="2800" b="1" dirty="0">
                <a:solidFill>
                  <a:srgbClr val="3D3C3E"/>
                </a:solidFill>
              </a:rPr>
              <a:t>, Noise  </a:t>
            </a:r>
            <a:r>
              <a:rPr lang="ko-KR" altLang="en-US" sz="2800" b="1" dirty="0">
                <a:solidFill>
                  <a:srgbClr val="3D3C3E"/>
                </a:solidFill>
              </a:rPr>
              <a:t>보정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3609975" y="5867400"/>
            <a:ext cx="5534025" cy="44767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</a:t>
            </a:r>
          </a:p>
        </p:txBody>
      </p:sp>
      <p:pic>
        <p:nvPicPr>
          <p:cNvPr id="30" name="20211116_105215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64552" y="1558046"/>
            <a:ext cx="6346758" cy="47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7656404"/>
      </p:ext>
    </p:extLst>
  </p:cSld>
  <p:clrMapOvr>
    <a:masterClrMapping/>
  </p:clrMapOvr>
  <p:transition advTm="13313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/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sz="3300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용접 자동화</a:t>
              </a: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2021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>
                  <a:latin typeface="+mj-lt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advTm="25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605354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en-US" altLang="ko-KR" sz="2800" b="1" dirty="0">
                <a:solidFill>
                  <a:srgbClr val="3D3C3E"/>
                </a:solidFill>
              </a:rPr>
              <a:t>Robot Parameter </a:t>
            </a:r>
            <a:r>
              <a:rPr lang="ko-KR" altLang="en-US" sz="2800" b="1" dirty="0">
                <a:solidFill>
                  <a:srgbClr val="3D3C3E"/>
                </a:solidFill>
              </a:rPr>
              <a:t>고유진동으로 인한</a:t>
            </a:r>
            <a:r>
              <a:rPr lang="en-US" altLang="ko-KR" sz="2800" b="1" dirty="0">
                <a:solidFill>
                  <a:srgbClr val="3D3C3E"/>
                </a:solidFill>
              </a:rPr>
              <a:t>, Noise  </a:t>
            </a:r>
            <a:r>
              <a:rPr lang="ko-KR" altLang="en-US" sz="2800" b="1" dirty="0">
                <a:solidFill>
                  <a:srgbClr val="3D3C3E"/>
                </a:solidFill>
              </a:rPr>
              <a:t>보정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3609975" y="5867400"/>
            <a:ext cx="5534025" cy="44767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</a:t>
            </a:r>
          </a:p>
        </p:txBody>
      </p:sp>
      <p:pic>
        <p:nvPicPr>
          <p:cNvPr id="1026" name="Picture 2" descr="C:\Users\cailab\Desktop\ags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5141" y="1670860"/>
            <a:ext cx="2851084" cy="2851084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5181600" y="4143375"/>
            <a:ext cx="952500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8160917">
            <a:off x="5343525" y="3705225"/>
            <a:ext cx="952500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497511">
            <a:off x="5924549" y="3419474"/>
            <a:ext cx="952500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7435530">
            <a:off x="6515100" y="3162299"/>
            <a:ext cx="952500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rot="2087289">
            <a:off x="6795373" y="2905016"/>
            <a:ext cx="952500" cy="94789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905625" y="1714500"/>
            <a:ext cx="952500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camera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cailab\Desktop\asegesf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6303" y="5213011"/>
            <a:ext cx="6651654" cy="8084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262770135"/>
      </p:ext>
    </p:extLst>
  </p:cSld>
  <p:clrMapOvr>
    <a:masterClrMapping/>
  </p:clrMapOvr>
  <p:transition advTm="13313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3" y="700126"/>
            <a:ext cx="8563607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en-US" altLang="ko-KR" sz="2800" b="1" dirty="0">
                <a:solidFill>
                  <a:srgbClr val="3D3C3E"/>
                </a:solidFill>
              </a:rPr>
              <a:t>Robot Parameter </a:t>
            </a:r>
            <a:r>
              <a:rPr lang="ko-KR" altLang="en-US" sz="2800" b="1" dirty="0">
                <a:solidFill>
                  <a:srgbClr val="3D3C3E"/>
                </a:solidFill>
              </a:rPr>
              <a:t>고유진동으로 인한</a:t>
            </a:r>
            <a:r>
              <a:rPr lang="en-US" altLang="ko-KR" sz="2800" b="1" dirty="0">
                <a:solidFill>
                  <a:srgbClr val="3D3C3E"/>
                </a:solidFill>
              </a:rPr>
              <a:t>, Noise  </a:t>
            </a:r>
            <a:r>
              <a:rPr lang="ko-KR" altLang="en-US" sz="2800" b="1" dirty="0">
                <a:solidFill>
                  <a:srgbClr val="3D3C3E"/>
                </a:solidFill>
              </a:rPr>
              <a:t>보정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150497" y="5676900"/>
            <a:ext cx="2981326" cy="3714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보정전</a:t>
            </a:r>
            <a:endParaRPr lang="en-US" altLang="ko-KR" sz="16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562599" y="5667375"/>
            <a:ext cx="2981326" cy="3714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보정후</a:t>
            </a:r>
            <a:endParaRPr lang="en-US" altLang="ko-KR" sz="16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743075"/>
            <a:ext cx="1733550" cy="3714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Error </a:t>
            </a:r>
            <a:r>
              <a:rPr lang="ko-KR" altLang="en-US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단위 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m</a:t>
            </a:r>
          </a:p>
        </p:txBody>
      </p:sp>
      <p:pic>
        <p:nvPicPr>
          <p:cNvPr id="5122" name="Picture 2" descr="C:\Users\cailab\Desktop\2021년 11월 20일 자료\2021년 11월 20일 자료\2021년 11월 20일 자료\none_time\ucdistance.png"/>
          <p:cNvPicPr>
            <a:picLocks noChangeAspect="1" noChangeArrowheads="1"/>
          </p:cNvPicPr>
          <p:nvPr/>
        </p:nvPicPr>
        <p:blipFill>
          <a:blip r:embed="rId3"/>
          <a:srcRect l="22422" t="50972" r="56719" b="23611"/>
          <a:stretch>
            <a:fillRect/>
          </a:stretch>
        </p:blipFill>
        <p:spPr bwMode="auto">
          <a:xfrm>
            <a:off x="143078" y="2300794"/>
            <a:ext cx="4419600" cy="3029164"/>
          </a:xfrm>
          <a:prstGeom prst="rect">
            <a:avLst/>
          </a:prstGeom>
          <a:noFill/>
        </p:spPr>
      </p:pic>
      <p:pic>
        <p:nvPicPr>
          <p:cNvPr id="5124" name="Picture 4" descr="C:\Users\cailab\Desktop\2021년 11월 20일 자료\2021년 11월 20일 자료\2021년 11월 20일 자료\time_mean\euclideiand.png"/>
          <p:cNvPicPr>
            <a:picLocks noChangeAspect="1" noChangeArrowheads="1"/>
          </p:cNvPicPr>
          <p:nvPr/>
        </p:nvPicPr>
        <p:blipFill>
          <a:blip r:embed="rId4"/>
          <a:srcRect l="22188" t="31667" r="57882" b="44143"/>
          <a:stretch>
            <a:fillRect/>
          </a:stretch>
        </p:blipFill>
        <p:spPr bwMode="auto">
          <a:xfrm>
            <a:off x="4619827" y="2443668"/>
            <a:ext cx="4219576" cy="2880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28106727"/>
      </p:ext>
    </p:extLst>
  </p:cSld>
  <p:clrMapOvr>
    <a:masterClrMapping/>
  </p:clrMapOvr>
  <p:transition advTm="18969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3" y="700126"/>
            <a:ext cx="8563607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en-US" altLang="ko-KR" sz="2800" b="1" dirty="0">
                <a:solidFill>
                  <a:srgbClr val="3D3C3E"/>
                </a:solidFill>
              </a:rPr>
              <a:t>Robot Parameter </a:t>
            </a:r>
            <a:r>
              <a:rPr lang="ko-KR" altLang="en-US" sz="2800" b="1" dirty="0">
                <a:solidFill>
                  <a:srgbClr val="3D3C3E"/>
                </a:solidFill>
              </a:rPr>
              <a:t>고유진동으로 인한</a:t>
            </a:r>
            <a:r>
              <a:rPr lang="en-US" altLang="ko-KR" sz="2800" b="1" dirty="0">
                <a:solidFill>
                  <a:srgbClr val="3D3C3E"/>
                </a:solidFill>
              </a:rPr>
              <a:t>, Noise  </a:t>
            </a:r>
            <a:r>
              <a:rPr lang="ko-KR" altLang="en-US" sz="2800" b="1" dirty="0">
                <a:solidFill>
                  <a:srgbClr val="3D3C3E"/>
                </a:solidFill>
              </a:rPr>
              <a:t>보정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pic>
        <p:nvPicPr>
          <p:cNvPr id="2050" name="Picture 2" descr="C:\Users\cailab\Desktop\2021년 11월 20일 자료\2021년 11월 20일 자료\2021년 11월 20일 자료\none_time\ucldiean distance_rate.png"/>
          <p:cNvPicPr>
            <a:picLocks noChangeAspect="1" noChangeArrowheads="1"/>
          </p:cNvPicPr>
          <p:nvPr/>
        </p:nvPicPr>
        <p:blipFill>
          <a:blip r:embed="rId3"/>
          <a:srcRect l="21875" t="46348" r="57578" b="28195"/>
          <a:stretch>
            <a:fillRect/>
          </a:stretch>
        </p:blipFill>
        <p:spPr bwMode="auto">
          <a:xfrm>
            <a:off x="257175" y="2343150"/>
            <a:ext cx="4400807" cy="3067050"/>
          </a:xfrm>
          <a:prstGeom prst="rect">
            <a:avLst/>
          </a:prstGeom>
          <a:noFill/>
        </p:spPr>
      </p:pic>
      <p:pic>
        <p:nvPicPr>
          <p:cNvPr id="2051" name="Picture 3" descr="C:\Users\cailab\Desktop\2021년 11월 20일 자료\2021년 11월 20일 자료\2021년 11월 20일 자료\time_mean\euclideian_drate.png"/>
          <p:cNvPicPr>
            <a:picLocks noChangeAspect="1" noChangeArrowheads="1"/>
          </p:cNvPicPr>
          <p:nvPr/>
        </p:nvPicPr>
        <p:blipFill>
          <a:blip r:embed="rId4"/>
          <a:srcRect l="22109" t="45833" r="58203" b="28611"/>
          <a:stretch>
            <a:fillRect/>
          </a:stretch>
        </p:blipFill>
        <p:spPr bwMode="auto">
          <a:xfrm>
            <a:off x="4743450" y="2428875"/>
            <a:ext cx="4171950" cy="3047999"/>
          </a:xfrm>
          <a:prstGeom prst="rect">
            <a:avLst/>
          </a:prstGeom>
          <a:noFill/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150497" y="5676900"/>
            <a:ext cx="2981326" cy="3714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보정전</a:t>
            </a:r>
            <a:endParaRPr lang="en-US" altLang="ko-KR" sz="16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562599" y="5667375"/>
            <a:ext cx="2981326" cy="3714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보정후</a:t>
            </a:r>
            <a:endParaRPr lang="en-US" altLang="ko-KR" sz="16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743075"/>
            <a:ext cx="1628775" cy="3714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Error </a:t>
            </a:r>
            <a:r>
              <a:rPr lang="ko-KR" altLang="en-US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단위 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%</a:t>
            </a:r>
          </a:p>
        </p:txBody>
      </p:sp>
    </p:spTree>
    <p:extLst>
      <p:ext uri="{BB962C8B-B14F-4D97-AF65-F5344CB8AC3E}">
        <p14:creationId xmlns:p14="http://schemas.microsoft.com/office/powerpoint/2010/main" xmlns="" val="1642829950"/>
      </p:ext>
    </p:extLst>
  </p:cSld>
  <p:clrMapOvr>
    <a:masterClrMapping/>
  </p:clrMapOvr>
  <p:transition advTm="18969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3" y="700126"/>
            <a:ext cx="8563607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en-US" altLang="ko-KR" sz="2800" b="1" dirty="0">
                <a:solidFill>
                  <a:srgbClr val="3D3C3E"/>
                </a:solidFill>
              </a:rPr>
              <a:t>Robot Parameter </a:t>
            </a:r>
            <a:r>
              <a:rPr lang="ko-KR" altLang="en-US" sz="2800" b="1" dirty="0">
                <a:solidFill>
                  <a:srgbClr val="3D3C3E"/>
                </a:solidFill>
              </a:rPr>
              <a:t>고유진동으로 인한</a:t>
            </a:r>
            <a:r>
              <a:rPr lang="en-US" altLang="ko-KR" sz="2800" b="1" dirty="0">
                <a:solidFill>
                  <a:srgbClr val="3D3C3E"/>
                </a:solidFill>
              </a:rPr>
              <a:t>, Noise  </a:t>
            </a:r>
            <a:r>
              <a:rPr lang="ko-KR" altLang="en-US" sz="2800" b="1" dirty="0">
                <a:solidFill>
                  <a:srgbClr val="3D3C3E"/>
                </a:solidFill>
              </a:rPr>
              <a:t>보정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912372" y="5629275"/>
            <a:ext cx="2981326" cy="3714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보정전</a:t>
            </a:r>
            <a:endParaRPr lang="en-US" altLang="ko-KR" sz="16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343524" y="5676900"/>
            <a:ext cx="2981326" cy="3714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보정후</a:t>
            </a:r>
            <a:endParaRPr lang="en-US" altLang="ko-KR" sz="16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733550"/>
            <a:ext cx="1828800" cy="3714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Error </a:t>
            </a:r>
            <a:r>
              <a:rPr lang="ko-KR" altLang="en-US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단위 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rad</a:t>
            </a:r>
            <a:endParaRPr lang="en-US" altLang="ko-KR" sz="16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074" name="Picture 2" descr="C:\Users\cailab\Desktop\2021년 11월 20일 자료\2021년 11월 20일 자료\2021년 11월 20일 자료\none_time\ravg.png"/>
          <p:cNvPicPr>
            <a:picLocks noChangeAspect="1" noChangeArrowheads="1"/>
          </p:cNvPicPr>
          <p:nvPr/>
        </p:nvPicPr>
        <p:blipFill>
          <a:blip r:embed="rId3"/>
          <a:srcRect l="22266" t="45278" r="57812" b="29583"/>
          <a:stretch>
            <a:fillRect/>
          </a:stretch>
        </p:blipFill>
        <p:spPr bwMode="auto">
          <a:xfrm>
            <a:off x="0" y="2266950"/>
            <a:ext cx="4333875" cy="3150571"/>
          </a:xfrm>
          <a:prstGeom prst="rect">
            <a:avLst/>
          </a:prstGeom>
          <a:noFill/>
        </p:spPr>
      </p:pic>
      <p:pic>
        <p:nvPicPr>
          <p:cNvPr id="3076" name="Picture 4" descr="C:\Users\cailab\Desktop\2021년 11월 20일 자료\2021년 11월 20일 자료\2021년 11월 20일 자료\time_mean\avg.png"/>
          <p:cNvPicPr>
            <a:picLocks noChangeAspect="1" noChangeArrowheads="1"/>
          </p:cNvPicPr>
          <p:nvPr/>
        </p:nvPicPr>
        <p:blipFill>
          <a:blip r:embed="rId4"/>
          <a:srcRect l="22344" t="37553" r="57709" b="36773"/>
          <a:stretch>
            <a:fillRect/>
          </a:stretch>
        </p:blipFill>
        <p:spPr bwMode="auto">
          <a:xfrm>
            <a:off x="4486275" y="2270597"/>
            <a:ext cx="4371975" cy="31653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78645444"/>
      </p:ext>
    </p:extLst>
  </p:cSld>
  <p:clrMapOvr>
    <a:masterClrMapping/>
  </p:clrMapOvr>
  <p:transition advTm="18969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3" y="700126"/>
            <a:ext cx="8563607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en-US" altLang="ko-KR" sz="2800" b="1" dirty="0">
                <a:solidFill>
                  <a:srgbClr val="3D3C3E"/>
                </a:solidFill>
              </a:rPr>
              <a:t>Robot Parameter </a:t>
            </a:r>
            <a:r>
              <a:rPr lang="ko-KR" altLang="en-US" sz="2800" b="1" dirty="0">
                <a:solidFill>
                  <a:srgbClr val="3D3C3E"/>
                </a:solidFill>
              </a:rPr>
              <a:t>고유진동으로 인한</a:t>
            </a:r>
            <a:r>
              <a:rPr lang="en-US" altLang="ko-KR" sz="2800" b="1" dirty="0">
                <a:solidFill>
                  <a:srgbClr val="3D3C3E"/>
                </a:solidFill>
              </a:rPr>
              <a:t>, Noise  </a:t>
            </a:r>
            <a:r>
              <a:rPr lang="ko-KR" altLang="en-US" sz="2800" b="1" dirty="0">
                <a:solidFill>
                  <a:srgbClr val="3D3C3E"/>
                </a:solidFill>
              </a:rPr>
              <a:t>보정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836172" y="5543550"/>
            <a:ext cx="2981326" cy="3714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보정전</a:t>
            </a:r>
            <a:endParaRPr lang="en-US" altLang="ko-KR" sz="16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362574" y="5562600"/>
            <a:ext cx="2981326" cy="3714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보정후</a:t>
            </a:r>
            <a:endParaRPr lang="en-US" altLang="ko-KR" sz="16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733550"/>
            <a:ext cx="2076450" cy="3714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Error </a:t>
            </a:r>
            <a:r>
              <a:rPr lang="ko-KR" altLang="en-US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단위 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%</a:t>
            </a:r>
          </a:p>
        </p:txBody>
      </p:sp>
      <p:pic>
        <p:nvPicPr>
          <p:cNvPr id="4098" name="Picture 2" descr="C:\Users\cailab\Desktop\2021년 11월 20일 자료\2021년 11월 20일 자료\2021년 11월 20일 자료\time_mean\avgrate.png"/>
          <p:cNvPicPr>
            <a:picLocks noChangeAspect="1" noChangeArrowheads="1"/>
          </p:cNvPicPr>
          <p:nvPr/>
        </p:nvPicPr>
        <p:blipFill>
          <a:blip r:embed="rId3"/>
          <a:srcRect l="22188" t="48194" r="57968" b="26389"/>
          <a:stretch>
            <a:fillRect/>
          </a:stretch>
        </p:blipFill>
        <p:spPr bwMode="auto">
          <a:xfrm>
            <a:off x="4419599" y="2209800"/>
            <a:ext cx="4467225" cy="3218512"/>
          </a:xfrm>
          <a:prstGeom prst="rect">
            <a:avLst/>
          </a:prstGeom>
          <a:noFill/>
        </p:spPr>
      </p:pic>
      <p:pic>
        <p:nvPicPr>
          <p:cNvPr id="4100" name="Picture 4" descr="C:\Users\cailab\Desktop\2021년 11월 20일 자료\2021년 11월 20일 자료\2021년 11월 20일 자료\none_time\rtavg.png"/>
          <p:cNvPicPr>
            <a:picLocks noChangeAspect="1" noChangeArrowheads="1"/>
          </p:cNvPicPr>
          <p:nvPr/>
        </p:nvPicPr>
        <p:blipFill>
          <a:blip r:embed="rId4"/>
          <a:srcRect l="22422" t="41528" r="57891" b="33055"/>
          <a:stretch>
            <a:fillRect/>
          </a:stretch>
        </p:blipFill>
        <p:spPr bwMode="auto">
          <a:xfrm>
            <a:off x="0" y="2266950"/>
            <a:ext cx="4438650" cy="32233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265200749"/>
      </p:ext>
    </p:extLst>
  </p:cSld>
  <p:clrMapOvr>
    <a:masterClrMapping/>
  </p:clrMapOvr>
  <p:transition advTm="18969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3" y="700126"/>
            <a:ext cx="8563607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en-US" altLang="ko-KR" sz="2800" b="1" dirty="0">
                <a:solidFill>
                  <a:srgbClr val="3D3C3E"/>
                </a:solidFill>
              </a:rPr>
              <a:t>Hand – Eye Calibration </a:t>
            </a:r>
            <a:br>
              <a:rPr lang="en-US" altLang="ko-KR" sz="2800" b="1" dirty="0">
                <a:solidFill>
                  <a:srgbClr val="3D3C3E"/>
                </a:solidFill>
              </a:rPr>
            </a:br>
            <a:r>
              <a:rPr lang="en-US" altLang="ko-KR" sz="2800" b="1" dirty="0" err="1">
                <a:solidFill>
                  <a:srgbClr val="3D3C3E"/>
                </a:solidFill>
              </a:rPr>
              <a:t>Radu</a:t>
            </a:r>
            <a:r>
              <a:rPr lang="en-US" altLang="ko-KR" sz="2800" b="1" dirty="0">
                <a:solidFill>
                  <a:srgbClr val="3D3C3E"/>
                </a:solidFill>
              </a:rPr>
              <a:t> </a:t>
            </a:r>
            <a:r>
              <a:rPr lang="en-US" altLang="ko-KR" sz="2800" b="1" dirty="0" err="1">
                <a:solidFill>
                  <a:srgbClr val="3D3C3E"/>
                </a:solidFill>
              </a:rPr>
              <a:t>Horaud</a:t>
            </a:r>
            <a:r>
              <a:rPr lang="en-US" altLang="ko-KR" sz="2800" b="1" dirty="0">
                <a:solidFill>
                  <a:srgbClr val="3D3C3E"/>
                </a:solidFill>
              </a:rPr>
              <a:t>, </a:t>
            </a:r>
            <a:r>
              <a:rPr lang="en-US" altLang="ko-KR" sz="2800" b="1" dirty="0" err="1">
                <a:solidFill>
                  <a:srgbClr val="3D3C3E"/>
                </a:solidFill>
              </a:rPr>
              <a:t>Fadi</a:t>
            </a:r>
            <a:r>
              <a:rPr lang="en-US" altLang="ko-KR" sz="2800" b="1" dirty="0">
                <a:solidFill>
                  <a:srgbClr val="3D3C3E"/>
                </a:solidFill>
              </a:rPr>
              <a:t> </a:t>
            </a:r>
            <a:r>
              <a:rPr lang="en-US" altLang="ko-KR" sz="2800" b="1" dirty="0" err="1">
                <a:solidFill>
                  <a:srgbClr val="3D3C3E"/>
                </a:solidFill>
              </a:rPr>
              <a:t>Dornaika</a:t>
            </a:r>
            <a:r>
              <a:rPr lang="en-US" altLang="ko-KR" sz="2800" b="1" dirty="0">
                <a:solidFill>
                  <a:srgbClr val="3D3C3E"/>
                </a:solidFill>
              </a:rPr>
              <a:t> </a:t>
            </a:r>
            <a:r>
              <a:rPr lang="ko-KR" altLang="en-US" sz="2800" b="1" dirty="0" err="1">
                <a:solidFill>
                  <a:srgbClr val="3D3C3E"/>
                </a:solidFill>
              </a:rPr>
              <a:t>노이즈</a:t>
            </a:r>
            <a:r>
              <a:rPr lang="ko-KR" altLang="en-US" sz="2800" b="1" dirty="0">
                <a:solidFill>
                  <a:srgbClr val="3D3C3E"/>
                </a:solidFill>
              </a:rPr>
              <a:t> 보정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pic>
        <p:nvPicPr>
          <p:cNvPr id="10" name="Picture 2" descr="C:\Users\cailab\Desktop\aasefe.PNG"/>
          <p:cNvPicPr>
            <a:picLocks noChangeAspect="1" noChangeArrowheads="1"/>
          </p:cNvPicPr>
          <p:nvPr/>
        </p:nvPicPr>
        <p:blipFill>
          <a:blip r:embed="rId3"/>
          <a:srcRect l="36588" t="91835" r="40750" b="795"/>
          <a:stretch>
            <a:fillRect/>
          </a:stretch>
        </p:blipFill>
        <p:spPr bwMode="auto">
          <a:xfrm>
            <a:off x="7467600" y="6534150"/>
            <a:ext cx="1400175" cy="323850"/>
          </a:xfrm>
          <a:prstGeom prst="rect">
            <a:avLst/>
          </a:prstGeom>
          <a:noFill/>
        </p:spPr>
      </p:pic>
      <p:pic>
        <p:nvPicPr>
          <p:cNvPr id="2055" name="Picture 7" descr="C:\Users\cailab\Desktop\rrr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98524" y="3634227"/>
            <a:ext cx="2845476" cy="1068338"/>
          </a:xfrm>
          <a:prstGeom prst="rect">
            <a:avLst/>
          </a:prstGeom>
          <a:noFill/>
        </p:spPr>
      </p:pic>
      <p:pic>
        <p:nvPicPr>
          <p:cNvPr id="2056" name="Picture 8" descr="C:\Users\cailab\Desktop\tt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31362" y="3582142"/>
            <a:ext cx="3048705" cy="1123207"/>
          </a:xfrm>
          <a:prstGeom prst="rect">
            <a:avLst/>
          </a:prstGeom>
          <a:noFill/>
        </p:spPr>
      </p:pic>
      <p:pic>
        <p:nvPicPr>
          <p:cNvPr id="2059" name="Picture 11" descr="C:\Users\cailab\Desktop\aseges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1725" y="1651270"/>
            <a:ext cx="5257125" cy="638926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1552574" y="1676400"/>
            <a:ext cx="790575" cy="561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133850" y="1685925"/>
            <a:ext cx="742950" cy="561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6" descr="C:\Users\cailab\Desktop\gs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13143" y="2527299"/>
            <a:ext cx="5368365" cy="882651"/>
          </a:xfrm>
          <a:prstGeom prst="rect">
            <a:avLst/>
          </a:prstGeom>
          <a:noFill/>
        </p:spPr>
      </p:pic>
      <p:pic>
        <p:nvPicPr>
          <p:cNvPr id="2061" name="Picture 13" descr="C:\Users\cailab\Desktop\xhdf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8324" y="2492375"/>
            <a:ext cx="2989309" cy="965200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657224" y="1676400"/>
            <a:ext cx="790575" cy="561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486025" y="1666875"/>
            <a:ext cx="752476" cy="561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400425" y="1685925"/>
            <a:ext cx="638175" cy="561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9199" y="1685925"/>
            <a:ext cx="790575" cy="561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4" name="Picture 16" descr="C:\Users\cailab\Desktop\ttesf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46834" y="4917130"/>
            <a:ext cx="3839790" cy="959948"/>
          </a:xfrm>
          <a:prstGeom prst="rect">
            <a:avLst/>
          </a:prstGeom>
          <a:noFill/>
        </p:spPr>
      </p:pic>
      <p:sp>
        <p:nvSpPr>
          <p:cNvPr id="35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3272" y="4295775"/>
            <a:ext cx="2068953" cy="2200275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Tx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=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Tx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+ </a:t>
            </a:r>
            <a:r>
              <a:rPr lang="en-US" altLang="ko-KR" sz="16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</a:t>
            </a:r>
            <a:r>
              <a:rPr lang="en-US" altLang="ko-KR" sz="10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tr</a:t>
            </a:r>
            <a:endParaRPr lang="en-US" altLang="ko-KR" sz="1000" b="1" dirty="0">
              <a:solidFill>
                <a:srgbClr val="FF0000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Ty = Ty + </a:t>
            </a:r>
            <a:r>
              <a:rPr lang="en-US" altLang="ko-KR" sz="16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</a:t>
            </a:r>
            <a:r>
              <a:rPr lang="en-US" altLang="ko-KR" sz="10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tr</a:t>
            </a:r>
            <a:endParaRPr lang="en-US" altLang="ko-KR" sz="1000" b="1" dirty="0">
              <a:solidFill>
                <a:srgbClr val="FF0000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buNone/>
            </a:pP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Tz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=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Tz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+ </a:t>
            </a:r>
            <a:r>
              <a:rPr lang="en-US" altLang="ko-KR" sz="16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</a:t>
            </a:r>
            <a:r>
              <a:rPr lang="en-US" altLang="ko-KR" sz="10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tr</a:t>
            </a:r>
            <a:endParaRPr lang="en-US" altLang="ko-KR" sz="1000" b="1" dirty="0">
              <a:solidFill>
                <a:srgbClr val="FF0000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Rx = Rx + </a:t>
            </a:r>
            <a:r>
              <a:rPr lang="en-US" altLang="ko-KR" sz="16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</a:t>
            </a:r>
            <a:r>
              <a:rPr lang="en-US" altLang="ko-KR" sz="10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rot</a:t>
            </a:r>
            <a:endParaRPr lang="en-US" altLang="ko-KR" sz="1000" b="1" dirty="0">
              <a:solidFill>
                <a:srgbClr val="FF0000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buNone/>
            </a:pP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Ry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=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Ry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+ </a:t>
            </a:r>
            <a:r>
              <a:rPr lang="en-US" altLang="ko-KR" sz="16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</a:t>
            </a:r>
            <a:r>
              <a:rPr lang="en-US" altLang="ko-KR" sz="10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rot</a:t>
            </a:r>
            <a:endParaRPr lang="en-US" altLang="ko-KR" sz="1000" b="1" dirty="0">
              <a:solidFill>
                <a:srgbClr val="FF0000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buNone/>
            </a:pP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Rz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=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Rz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+ </a:t>
            </a:r>
            <a:r>
              <a:rPr lang="en-US" altLang="ko-KR" sz="16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</a:t>
            </a:r>
            <a:r>
              <a:rPr lang="en-US" altLang="ko-KR" sz="10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rot</a:t>
            </a:r>
            <a:endParaRPr lang="en-US" altLang="ko-KR" sz="1000" b="1" dirty="0">
              <a:solidFill>
                <a:srgbClr val="FF0000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74222" y="3676650"/>
            <a:ext cx="2107053" cy="533400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카메라와 로봇 </a:t>
            </a:r>
            <a:r>
              <a:rPr lang="ko-KR" altLang="en-US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파라미터에</a:t>
            </a:r>
            <a:r>
              <a:rPr lang="ko-KR" altLang="en-US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16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각각 </a:t>
            </a:r>
            <a:r>
              <a:rPr lang="ko-KR" altLang="en-US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다음값을</a:t>
            </a:r>
            <a:r>
              <a:rPr lang="ko-KR" altLang="en-US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넣어준다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871415770"/>
      </p:ext>
    </p:extLst>
  </p:cSld>
  <p:clrMapOvr>
    <a:masterClrMapping/>
  </p:clrMapOvr>
  <p:transition advTm="18969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3" y="700126"/>
            <a:ext cx="8563607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en-US" altLang="ko-KR" sz="2800" b="1" dirty="0">
                <a:solidFill>
                  <a:srgbClr val="3D3C3E"/>
                </a:solidFill>
              </a:rPr>
              <a:t>Hand – Eye Calibration </a:t>
            </a:r>
            <a:br>
              <a:rPr lang="en-US" altLang="ko-KR" sz="2800" b="1" dirty="0">
                <a:solidFill>
                  <a:srgbClr val="3D3C3E"/>
                </a:solidFill>
              </a:rPr>
            </a:br>
            <a:r>
              <a:rPr lang="en-US" altLang="ko-KR" sz="2800" b="1" dirty="0" err="1">
                <a:solidFill>
                  <a:srgbClr val="3D3C3E"/>
                </a:solidFill>
              </a:rPr>
              <a:t>Radu</a:t>
            </a:r>
            <a:r>
              <a:rPr lang="en-US" altLang="ko-KR" sz="2800" b="1" dirty="0">
                <a:solidFill>
                  <a:srgbClr val="3D3C3E"/>
                </a:solidFill>
              </a:rPr>
              <a:t> </a:t>
            </a:r>
            <a:r>
              <a:rPr lang="en-US" altLang="ko-KR" sz="2800" b="1" dirty="0" err="1">
                <a:solidFill>
                  <a:srgbClr val="3D3C3E"/>
                </a:solidFill>
              </a:rPr>
              <a:t>Horaud</a:t>
            </a:r>
            <a:r>
              <a:rPr lang="en-US" altLang="ko-KR" sz="2800" b="1" dirty="0">
                <a:solidFill>
                  <a:srgbClr val="3D3C3E"/>
                </a:solidFill>
              </a:rPr>
              <a:t>, </a:t>
            </a:r>
            <a:r>
              <a:rPr lang="en-US" altLang="ko-KR" sz="2800" b="1" dirty="0" err="1">
                <a:solidFill>
                  <a:srgbClr val="3D3C3E"/>
                </a:solidFill>
              </a:rPr>
              <a:t>Fadi</a:t>
            </a:r>
            <a:r>
              <a:rPr lang="en-US" altLang="ko-KR" sz="2800" b="1" dirty="0">
                <a:solidFill>
                  <a:srgbClr val="3D3C3E"/>
                </a:solidFill>
              </a:rPr>
              <a:t> </a:t>
            </a:r>
            <a:r>
              <a:rPr lang="en-US" altLang="ko-KR" sz="2800" b="1" dirty="0" err="1">
                <a:solidFill>
                  <a:srgbClr val="3D3C3E"/>
                </a:solidFill>
              </a:rPr>
              <a:t>Dornaika</a:t>
            </a:r>
            <a:r>
              <a:rPr lang="en-US" altLang="ko-KR" sz="2800" b="1" dirty="0">
                <a:solidFill>
                  <a:srgbClr val="3D3C3E"/>
                </a:solidFill>
              </a:rPr>
              <a:t> </a:t>
            </a:r>
            <a:r>
              <a:rPr lang="ko-KR" altLang="en-US" sz="2800" b="1" dirty="0" err="1">
                <a:solidFill>
                  <a:srgbClr val="3D3C3E"/>
                </a:solidFill>
              </a:rPr>
              <a:t>노이즈</a:t>
            </a:r>
            <a:r>
              <a:rPr lang="ko-KR" altLang="en-US" sz="2800" b="1" dirty="0">
                <a:solidFill>
                  <a:srgbClr val="3D3C3E"/>
                </a:solidFill>
              </a:rPr>
              <a:t> 보정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pic>
        <p:nvPicPr>
          <p:cNvPr id="2050" name="Picture 2" descr="C:\Users\cailab\Desktop\aasefe.PNG"/>
          <p:cNvPicPr>
            <a:picLocks noChangeAspect="1" noChangeArrowheads="1"/>
          </p:cNvPicPr>
          <p:nvPr/>
        </p:nvPicPr>
        <p:blipFill>
          <a:blip r:embed="rId3"/>
          <a:srcRect l="33813" t="4480" r="33196" b="82515"/>
          <a:stretch>
            <a:fillRect/>
          </a:stretch>
        </p:blipFill>
        <p:spPr bwMode="auto">
          <a:xfrm>
            <a:off x="5229225" y="6286500"/>
            <a:ext cx="2038350" cy="571500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809625" y="4876801"/>
            <a:ext cx="952500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 rot="18160917">
            <a:off x="971550" y="4438651"/>
            <a:ext cx="952500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497511">
            <a:off x="1552574" y="4152900"/>
            <a:ext cx="952500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8837121">
            <a:off x="2347278" y="4134296"/>
            <a:ext cx="952500" cy="1886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2706044">
            <a:off x="2785347" y="3914668"/>
            <a:ext cx="952500" cy="94789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2326621">
            <a:off x="3514725" y="1714501"/>
            <a:ext cx="952500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camera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rot="17045624">
            <a:off x="781050" y="4410076"/>
            <a:ext cx="952500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rot="18160917">
            <a:off x="1133476" y="3676650"/>
            <a:ext cx="952500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rot="2087289">
            <a:off x="1861423" y="2695467"/>
            <a:ext cx="952500" cy="94789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7435530">
            <a:off x="1562100" y="3019424"/>
            <a:ext cx="952500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>
            <a:stCxn id="43" idx="1"/>
            <a:endCxn id="33" idx="0"/>
          </p:cNvCxnSpPr>
          <p:nvPr/>
        </p:nvCxnSpPr>
        <p:spPr>
          <a:xfrm rot="5400000" flipH="1" flipV="1">
            <a:off x="1667976" y="3401961"/>
            <a:ext cx="1100545" cy="2153840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7" descr="C:\Users\cailab\Desktop\rrr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98524" y="4719924"/>
            <a:ext cx="2845476" cy="1068338"/>
          </a:xfrm>
          <a:prstGeom prst="rect">
            <a:avLst/>
          </a:prstGeom>
          <a:noFill/>
        </p:spPr>
      </p:pic>
      <p:pic>
        <p:nvPicPr>
          <p:cNvPr id="50" name="Picture 8" descr="C:\Users\cailab\Desktop\tt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31362" y="4705939"/>
            <a:ext cx="3048705" cy="1123207"/>
          </a:xfrm>
          <a:prstGeom prst="rect">
            <a:avLst/>
          </a:prstGeom>
          <a:noFill/>
        </p:spPr>
      </p:pic>
      <p:pic>
        <p:nvPicPr>
          <p:cNvPr id="51" name="Picture 16" descr="C:\Users\cailab\Desktop\ttes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18259" y="5898052"/>
            <a:ext cx="3839790" cy="959948"/>
          </a:xfrm>
          <a:prstGeom prst="rect">
            <a:avLst/>
          </a:prstGeom>
          <a:noFill/>
        </p:spPr>
      </p:pic>
      <p:sp>
        <p:nvSpPr>
          <p:cNvPr id="52" name="직사각형 51"/>
          <p:cNvSpPr/>
          <p:nvPr/>
        </p:nvSpPr>
        <p:spPr>
          <a:xfrm>
            <a:off x="1114425" y="2362201"/>
            <a:ext cx="952500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j =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86150" y="4257676"/>
            <a:ext cx="952500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j =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5" name="직선 연결선 54"/>
          <p:cNvCxnSpPr>
            <a:endCxn id="46" idx="1"/>
          </p:cNvCxnSpPr>
          <p:nvPr/>
        </p:nvCxnSpPr>
        <p:spPr>
          <a:xfrm rot="5400000" flipH="1" flipV="1">
            <a:off x="603632" y="3309585"/>
            <a:ext cx="2228693" cy="1172347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endCxn id="34" idx="2"/>
          </p:cNvCxnSpPr>
          <p:nvPr/>
        </p:nvCxnSpPr>
        <p:spPr>
          <a:xfrm rot="5400000" flipH="1" flipV="1">
            <a:off x="2637752" y="2669463"/>
            <a:ext cx="1930070" cy="579517"/>
          </a:xfrm>
          <a:prstGeom prst="line">
            <a:avLst/>
          </a:prstGeom>
          <a:ln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endCxn id="34" idx="2"/>
          </p:cNvCxnSpPr>
          <p:nvPr/>
        </p:nvCxnSpPr>
        <p:spPr>
          <a:xfrm flipV="1">
            <a:off x="2322429" y="1994186"/>
            <a:ext cx="1570117" cy="758496"/>
          </a:xfrm>
          <a:prstGeom prst="line">
            <a:avLst/>
          </a:prstGeom>
          <a:ln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2266950" y="4591051"/>
            <a:ext cx="952500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00100" y="3533776"/>
            <a:ext cx="952500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343275" y="2828926"/>
            <a:ext cx="952500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428875" y="2009776"/>
            <a:ext cx="952500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608197" y="1952625"/>
            <a:ext cx="2068953" cy="2200275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Tx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=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Tx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+ </a:t>
            </a:r>
            <a:r>
              <a:rPr lang="en-US" altLang="ko-KR" sz="16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</a:t>
            </a:r>
            <a:r>
              <a:rPr lang="en-US" altLang="ko-KR" sz="10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tr</a:t>
            </a:r>
            <a:endParaRPr lang="en-US" altLang="ko-KR" sz="1000" b="1" dirty="0">
              <a:solidFill>
                <a:srgbClr val="FF0000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Ty = Ty + </a:t>
            </a:r>
            <a:r>
              <a:rPr lang="en-US" altLang="ko-KR" sz="16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</a:t>
            </a:r>
            <a:r>
              <a:rPr lang="en-US" altLang="ko-KR" sz="10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tr</a:t>
            </a:r>
            <a:endParaRPr lang="en-US" altLang="ko-KR" sz="1000" b="1" dirty="0">
              <a:solidFill>
                <a:srgbClr val="FF0000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buNone/>
            </a:pP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Tz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=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Tz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+ </a:t>
            </a:r>
            <a:r>
              <a:rPr lang="en-US" altLang="ko-KR" sz="16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</a:t>
            </a:r>
            <a:r>
              <a:rPr lang="en-US" altLang="ko-KR" sz="10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tr</a:t>
            </a:r>
            <a:endParaRPr lang="en-US" altLang="ko-KR" sz="1000" b="1" dirty="0">
              <a:solidFill>
                <a:srgbClr val="FF0000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Rx = Rx + </a:t>
            </a:r>
            <a:r>
              <a:rPr lang="en-US" altLang="ko-KR" sz="16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</a:t>
            </a:r>
            <a:r>
              <a:rPr lang="en-US" altLang="ko-KR" sz="10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rot</a:t>
            </a:r>
            <a:endParaRPr lang="en-US" altLang="ko-KR" sz="1000" b="1" dirty="0">
              <a:solidFill>
                <a:srgbClr val="FF0000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buNone/>
            </a:pP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Ry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=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Ry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+ </a:t>
            </a:r>
            <a:r>
              <a:rPr lang="en-US" altLang="ko-KR" sz="16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</a:t>
            </a:r>
            <a:r>
              <a:rPr lang="en-US" altLang="ko-KR" sz="10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rot</a:t>
            </a:r>
            <a:endParaRPr lang="en-US" altLang="ko-KR" sz="1000" b="1" dirty="0">
              <a:solidFill>
                <a:srgbClr val="FF0000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buNone/>
            </a:pP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Rz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=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Rz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+ </a:t>
            </a:r>
            <a:r>
              <a:rPr lang="en-US" altLang="ko-KR" sz="16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</a:t>
            </a:r>
            <a:r>
              <a:rPr lang="en-US" altLang="ko-KR" sz="1000" b="1" dirty="0" err="1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rot</a:t>
            </a:r>
            <a:endParaRPr lang="en-US" altLang="ko-KR" sz="1000" b="1" dirty="0">
              <a:solidFill>
                <a:srgbClr val="FF0000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6078832"/>
      </p:ext>
    </p:extLst>
  </p:cSld>
  <p:clrMapOvr>
    <a:masterClrMapping/>
  </p:clrMapOvr>
  <p:transition advTm="18969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27969" y="890626"/>
            <a:ext cx="8449306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3. 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실제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Calibration Apply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적용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/>
            </a:r>
            <a:b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</a:b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</a:t>
            </a:r>
          </a:p>
        </p:txBody>
      </p:sp>
      <p:pic>
        <p:nvPicPr>
          <p:cNvPr id="6146" name="Picture 2" descr="C:\Users\cailab\Desktop\2021년 11월 20일 자료\2021년 11월 20일 자료\2021년 11월 20일 자료\none_time\Screenshot from 2021-11-16 09-28-35.png"/>
          <p:cNvPicPr>
            <a:picLocks noChangeAspect="1" noChangeArrowheads="1"/>
          </p:cNvPicPr>
          <p:nvPr/>
        </p:nvPicPr>
        <p:blipFill>
          <a:blip r:embed="rId4"/>
          <a:srcRect l="16719" t="91689" r="52031" b="3750"/>
          <a:stretch>
            <a:fillRect/>
          </a:stretch>
        </p:blipFill>
        <p:spPr bwMode="auto">
          <a:xfrm>
            <a:off x="152400" y="5572125"/>
            <a:ext cx="8817429" cy="723900"/>
          </a:xfrm>
          <a:prstGeom prst="rect">
            <a:avLst/>
          </a:prstGeom>
          <a:noFill/>
        </p:spPr>
      </p:pic>
      <p:pic>
        <p:nvPicPr>
          <p:cNvPr id="16" name="20211115_150707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71700" y="1933575"/>
            <a:ext cx="4546600" cy="3409950"/>
          </a:xfrm>
          <a:prstGeom prst="rect">
            <a:avLst/>
          </a:prstGeom>
        </p:spPr>
      </p:pic>
      <p:pic>
        <p:nvPicPr>
          <p:cNvPr id="6147" name="Picture 3" descr="C:\Users\cailab\Desktop\asfe.PNG"/>
          <p:cNvPicPr>
            <a:picLocks noChangeAspect="1" noChangeArrowheads="1"/>
          </p:cNvPicPr>
          <p:nvPr/>
        </p:nvPicPr>
        <p:blipFill>
          <a:blip r:embed="rId6"/>
          <a:srcRect l="16337"/>
          <a:stretch>
            <a:fillRect/>
          </a:stretch>
        </p:blipFill>
        <p:spPr bwMode="auto">
          <a:xfrm>
            <a:off x="4869099" y="1952624"/>
            <a:ext cx="3967227" cy="33337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23102266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227969" y="890626"/>
            <a:ext cx="84493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4.  </a:t>
            </a:r>
            <a:r>
              <a:rPr kumimoji="0" lang="ko-KR" altLang="en-US" sz="2800" b="1" i="0" u="none" strike="noStrike" kern="1200" cap="none" spc="-150" normalizeH="0" baseline="0" noProof="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향후계획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33602" y="1398958"/>
            <a:ext cx="8010525" cy="52863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1. Robot Parameter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고유진동으로 인한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Noise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보정에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Normalization&amp;Softmax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방법 적용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</a:t>
            </a:r>
          </a:p>
          <a:p>
            <a:pPr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1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초동안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들어오는 값 측정해서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값을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sort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정렬 후에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이전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최종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연산값에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사용했던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Normalization &amp;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Softmax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방법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 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2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Hand – Eye Calibration(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Raud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Horaud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Fadi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Dornaika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</a:t>
            </a:r>
            <a:r>
              <a:rPr lang="en-US" altLang="ko-KR" sz="2000" b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ko-KR" altLang="en-US" sz="2000" b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방법으로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Noise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보정법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 분석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endParaRPr lang="en-US" altLang="ko-KR" sz="16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6299994"/>
      </p:ext>
    </p:extLst>
  </p:cSld>
  <p:clrMapOvr>
    <a:masterClrMapping/>
  </p:clrMapOvr>
  <p:transition advTm="203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>
              <a:defRPr/>
            </a:pPr>
            <a:r>
              <a:rPr lang="ko-KR" altLang="en-US" sz="4000" b="1" spc="-25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/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  <a:defRPr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이번 주 작업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  <a:defRPr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이후 진행 계획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>
              <a:defRPr/>
            </a:pPr>
            <a:r>
              <a:rPr lang="ko-KR" altLang="en-US" sz="2800" b="1">
                <a:solidFill>
                  <a:srgbClr val="1D314E"/>
                </a:solidFill>
              </a:rPr>
              <a:t>목차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advTm="297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1-1. Image Scale Up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분석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17202" y="5989499"/>
            <a:ext cx="87791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 epoch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가 진행됨에 따라 성능이 점차 향상되는 모습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현재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100 epoch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로 돌린 상태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&gt; 200 epoch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로 추가 학습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F74291D8-E423-4B7A-A986-D7789261B10C}"/>
              </a:ext>
            </a:extLst>
          </p:cNvPr>
          <p:cNvGrpSpPr/>
          <p:nvPr/>
        </p:nvGrpSpPr>
        <p:grpSpPr>
          <a:xfrm>
            <a:off x="2467085" y="2917124"/>
            <a:ext cx="4049464" cy="3049652"/>
            <a:chOff x="2358956" y="2917124"/>
            <a:chExt cx="4790889" cy="3281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BAE9F6A4-9FE9-4172-BB27-6107EB4D2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3054" y="2917124"/>
              <a:ext cx="3889497" cy="291712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548290C-A221-4F42-84CE-541E866F64CE}"/>
                </a:ext>
              </a:extLst>
            </p:cNvPr>
            <p:cNvSpPr txBox="1"/>
            <p:nvPr/>
          </p:nvSpPr>
          <p:spPr>
            <a:xfrm>
              <a:off x="2358956" y="5834247"/>
              <a:ext cx="4790889" cy="3642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 </a:t>
              </a:r>
              <a:r>
                <a:rPr lang="ko-KR" altLang="en-US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중간 학습 결과 그래프 사진 </a:t>
              </a:r>
              <a:r>
                <a:rPr lang="en-US" altLang="ko-KR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]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4833B0C-7FF4-410D-9445-0DE408F03017}"/>
              </a:ext>
            </a:extLst>
          </p:cNvPr>
          <p:cNvSpPr txBox="1"/>
          <p:nvPr/>
        </p:nvSpPr>
        <p:spPr>
          <a:xfrm>
            <a:off x="517202" y="1747573"/>
            <a:ext cx="87791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이전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Image 1.0 Scale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학습 모델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- 0.5 scale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로 학습 시킨 모델을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1.0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scale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로 다시 전이학습 시켰을 가능성이 존재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Unet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3+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기본 모델을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1.0 scale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로 조정하여 다시 학습 진행중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advTm="203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1-2. Plane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SVD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방식 탐색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4803" y="1747573"/>
            <a:ext cx="87791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현재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Unet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모델을 이용한 경로 검출 후 해당 경로의 지점들을 기반으로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 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추정 수직벡터들을 추출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DE26BE-4BFE-43F0-855D-4B8A1AC46F34}"/>
              </a:ext>
            </a:extLst>
          </p:cNvPr>
          <p:cNvSpPr txBox="1"/>
          <p:nvPr/>
        </p:nvSpPr>
        <p:spPr>
          <a:xfrm>
            <a:off x="2096372" y="6017796"/>
            <a:ext cx="4790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수직 벡터 검출 사진 및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GIF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</a:p>
          <a:p>
            <a:pPr algn="ctr"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좌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Gaussian X /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Gaussian O 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A7B8324-A39E-4546-BF1B-31F1D20FBE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0795" y="2480765"/>
            <a:ext cx="3462072" cy="34620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62E98E-DBC6-47BA-8E45-6D4F398C2C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1133" y="2474428"/>
            <a:ext cx="3462072" cy="34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6287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advTm="203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1-2. Plane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SVD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방식 탐색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4803" y="1747573"/>
            <a:ext cx="87791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검출한 수직벡터의 좌표들만 적용하고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각도는 현재 미적용한 상태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DE26BE-4BFE-43F0-855D-4B8A1AC46F34}"/>
              </a:ext>
            </a:extLst>
          </p:cNvPr>
          <p:cNvSpPr txBox="1"/>
          <p:nvPr/>
        </p:nvSpPr>
        <p:spPr>
          <a:xfrm>
            <a:off x="2096372" y="5916057"/>
            <a:ext cx="4790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이동 경로 영상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 Point Gaussian X ]</a:t>
            </a:r>
          </a:p>
        </p:txBody>
      </p:sp>
      <p:pic>
        <p:nvPicPr>
          <p:cNvPr id="3" name="Gaussian X movep">
            <a:hlinkClick r:id="" action="ppaction://media"/>
            <a:extLst>
              <a:ext uri="{FF2B5EF4-FFF2-40B4-BE49-F238E27FC236}">
                <a16:creationId xmlns:a16="http://schemas.microsoft.com/office/drawing/2014/main" xmlns="" id="{055BB1E0-11B4-4305-B9ED-162D5F0EC77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778" y="2199102"/>
            <a:ext cx="8188076" cy="37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9013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advTm="203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1-2. Plane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SVD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방식 탐색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4803" y="1747573"/>
            <a:ext cx="87791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검출한 수직벡터의 좌표들만 적용하고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각도는 현재 미적용한 상태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DE26BE-4BFE-43F0-855D-4B8A1AC46F34}"/>
              </a:ext>
            </a:extLst>
          </p:cNvPr>
          <p:cNvSpPr txBox="1"/>
          <p:nvPr/>
        </p:nvSpPr>
        <p:spPr>
          <a:xfrm>
            <a:off x="2096372" y="5916057"/>
            <a:ext cx="4790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이동 경로 영상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 Linear Gaussian X ]</a:t>
            </a:r>
          </a:p>
        </p:txBody>
      </p:sp>
      <p:pic>
        <p:nvPicPr>
          <p:cNvPr id="2" name="Gaussian X moveL">
            <a:hlinkClick r:id="" action="ppaction://media"/>
            <a:extLst>
              <a:ext uri="{FF2B5EF4-FFF2-40B4-BE49-F238E27FC236}">
                <a16:creationId xmlns:a16="http://schemas.microsoft.com/office/drawing/2014/main" xmlns="" id="{CEF7ED89-DF49-414A-92C8-BF633FACBB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908" y="2194938"/>
            <a:ext cx="8310183" cy="36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3566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advTm="203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1-2. Plane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SVD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방식 탐색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4803" y="1747573"/>
            <a:ext cx="87791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검출한 수직벡터의 좌표들만 적용하고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각도는 현재 미적용한 상태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결과물이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x,y,z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와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3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개의 각도 형태로 출력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  3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개의 각도에서 로봇의 엔드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이펙터가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이동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해야할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각도로 변환할 수 있는 수식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작성중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8663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advTm="203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1-3. Data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Augmentation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코드 작성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4803" y="1747573"/>
            <a:ext cx="87791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Plate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와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Pipe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모재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데이터 증진을 위한 코드 작성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5DF87358-C904-4FDE-AF35-C4A2C98652C4}"/>
              </a:ext>
            </a:extLst>
          </p:cNvPr>
          <p:cNvGrpSpPr/>
          <p:nvPr/>
        </p:nvGrpSpPr>
        <p:grpSpPr>
          <a:xfrm>
            <a:off x="552871" y="2373548"/>
            <a:ext cx="7925565" cy="3784326"/>
            <a:chOff x="552871" y="2373548"/>
            <a:chExt cx="7925565" cy="3982802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xmlns="" id="{4A6DCA4A-76F2-4AA9-A5A1-376F0765A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2871" y="4228913"/>
              <a:ext cx="3216294" cy="2127437"/>
            </a:xfrm>
            <a:prstGeom prst="rect">
              <a:avLst/>
            </a:prstGeom>
          </p:spPr>
        </p:pic>
        <p:pic>
          <p:nvPicPr>
            <p:cNvPr id="5" name="그림 4" descr="우산, 액세서리, 다채로운, 다른이(가) 표시된 사진&#10;&#10;자동 생성된 설명">
              <a:extLst>
                <a:ext uri="{FF2B5EF4-FFF2-40B4-BE49-F238E27FC236}">
                  <a16:creationId xmlns:a16="http://schemas.microsoft.com/office/drawing/2014/main" xmlns="" id="{CAC7E4E1-334E-462C-AF42-882AE669C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2871" y="2373549"/>
              <a:ext cx="3216294" cy="1808939"/>
            </a:xfrm>
            <a:prstGeom prst="rect">
              <a:avLst/>
            </a:prstGeom>
          </p:spPr>
        </p:pic>
        <p:pic>
          <p:nvPicPr>
            <p:cNvPr id="7" name="그림 6" descr="다채로운, 실내, 천, 담요이(가) 표시된 사진&#10;&#10;자동 생성된 설명">
              <a:extLst>
                <a:ext uri="{FF2B5EF4-FFF2-40B4-BE49-F238E27FC236}">
                  <a16:creationId xmlns:a16="http://schemas.microsoft.com/office/drawing/2014/main" xmlns="" id="{183BD5CA-C7E9-43E2-997A-85BB3EE9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98979" y="2373548"/>
              <a:ext cx="3679457" cy="1808939"/>
            </a:xfrm>
            <a:prstGeom prst="rect">
              <a:avLst/>
            </a:prstGeom>
          </p:spPr>
        </p:pic>
        <p:pic>
          <p:nvPicPr>
            <p:cNvPr id="10" name="그림 9" descr="다채로운, 다른, 색, 옥외설치물이(가) 표시된 사진&#10;&#10;자동 생성된 설명">
              <a:extLst>
                <a:ext uri="{FF2B5EF4-FFF2-40B4-BE49-F238E27FC236}">
                  <a16:creationId xmlns:a16="http://schemas.microsoft.com/office/drawing/2014/main" xmlns="" id="{4F1B6A77-BD86-4D05-85CF-FF563D768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98979" y="4275122"/>
              <a:ext cx="3679457" cy="2069436"/>
            </a:xfrm>
            <a:prstGeom prst="rect">
              <a:avLst/>
            </a:prstGeom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xmlns="" id="{62B56D6B-ED0D-48D9-BA72-1022B2C57406}"/>
                </a:ext>
              </a:extLst>
            </p:cNvPr>
            <p:cNvSpPr/>
            <p:nvPr/>
          </p:nvSpPr>
          <p:spPr>
            <a:xfrm>
              <a:off x="3963059" y="4066786"/>
              <a:ext cx="642026" cy="3566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CBA417-01EA-4DAF-9DDB-948E2E9CDA60}"/>
              </a:ext>
            </a:extLst>
          </p:cNvPr>
          <p:cNvSpPr txBox="1"/>
          <p:nvPr/>
        </p:nvSpPr>
        <p:spPr>
          <a:xfrm>
            <a:off x="2025036" y="6157874"/>
            <a:ext cx="4790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좌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원본 이미지와 설정 조건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]</a:t>
            </a:r>
          </a:p>
          <a:p>
            <a:pPr algn="ctr"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data augmentation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적용 결과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xmlns="" val="345242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advTm="203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899</Words>
  <Application>Microsoft Office PowerPoint</Application>
  <PresentationFormat>화면 슬라이드 쇼(4:3)</PresentationFormat>
  <Paragraphs>198</Paragraphs>
  <Slides>29</Slides>
  <Notes>28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용접로봇 자동화</vt:lpstr>
      <vt:lpstr>슬라이드 2</vt:lpstr>
      <vt:lpstr>목차</vt:lpstr>
      <vt:lpstr>1. 이번 주 작업</vt:lpstr>
      <vt:lpstr>1. 이번 주 작업</vt:lpstr>
      <vt:lpstr>1. 이번 주 작업</vt:lpstr>
      <vt:lpstr>1. 이번 주 작업</vt:lpstr>
      <vt:lpstr>1. 이번 주 작업</vt:lpstr>
      <vt:lpstr>1. 이번 주 작업</vt:lpstr>
      <vt:lpstr>2. 이후 진행 계획</vt:lpstr>
      <vt:lpstr>슬라이드 11</vt:lpstr>
      <vt:lpstr>1. 이번주 작업</vt:lpstr>
      <vt:lpstr>1. 이번주 작업</vt:lpstr>
      <vt:lpstr>1. 이번주 작업</vt:lpstr>
      <vt:lpstr>1. 이번주 작업</vt:lpstr>
      <vt:lpstr>슬라이드 16</vt:lpstr>
      <vt:lpstr>2. 다음주 계획</vt:lpstr>
      <vt:lpstr>슬라이드 18</vt:lpstr>
      <vt:lpstr>1. Robot Parameter 고유진동으로 인한, Noise  보정</vt:lpstr>
      <vt:lpstr>1. Robot Parameter 고유진동으로 인한, Noise  보정</vt:lpstr>
      <vt:lpstr>1. Robot Parameter 고유진동으로 인한, Noise  보정</vt:lpstr>
      <vt:lpstr>1. Robot Parameter 고유진동으로 인한, Noise  보정</vt:lpstr>
      <vt:lpstr>1. Robot Parameter 고유진동으로 인한, Noise  보정</vt:lpstr>
      <vt:lpstr>1. Robot Parameter 고유진동으로 인한, Noise  보정</vt:lpstr>
      <vt:lpstr>2. Hand – Eye Calibration  Radu Horaud, Fadi Dornaika 노이즈 보정</vt:lpstr>
      <vt:lpstr>2. Hand – Eye Calibration  Radu Horaud, Fadi Dornaika 노이즈 보정</vt:lpstr>
      <vt:lpstr>3.  실제 Calibration Apply 적용 </vt:lpstr>
      <vt:lpstr>슬라이드 28</vt:lpstr>
      <vt:lpstr>감사합니다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cailab</cp:lastModifiedBy>
  <cp:revision>1013</cp:revision>
  <dcterms:created xsi:type="dcterms:W3CDTF">2011-08-24T01:05:33Z</dcterms:created>
  <dcterms:modified xsi:type="dcterms:W3CDTF">2021-11-19T02:18:17Z</dcterms:modified>
  <cp:version/>
</cp:coreProperties>
</file>